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media1.mp4" ContentType="video/mp4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78" r:id="rId1"/>
  </p:sldMasterIdLst>
  <p:sldIdLst>
    <p:sldId id="256" r:id="rId2"/>
    <p:sldId id="258" r:id="rId3"/>
    <p:sldId id="257" r:id="rId4"/>
    <p:sldId id="259" r:id="rId5"/>
    <p:sldId id="260" r:id="rId6"/>
    <p:sldId id="280" r:id="rId7"/>
    <p:sldId id="261" r:id="rId8"/>
    <p:sldId id="262" r:id="rId9"/>
    <p:sldId id="263" r:id="rId10"/>
    <p:sldId id="278" r:id="rId11"/>
    <p:sldId id="264" r:id="rId12"/>
    <p:sldId id="265" r:id="rId13"/>
    <p:sldId id="270" r:id="rId14"/>
    <p:sldId id="266" r:id="rId15"/>
    <p:sldId id="271" r:id="rId16"/>
    <p:sldId id="277" r:id="rId17"/>
    <p:sldId id="272" r:id="rId18"/>
    <p:sldId id="273" r:id="rId19"/>
    <p:sldId id="274" r:id="rId20"/>
    <p:sldId id="276" r:id="rId21"/>
    <p:sldId id="275" r:id="rId22"/>
    <p:sldId id="27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CFDB282E-AA60-458C-AA69-14F16716A2B8}" name="기본 구역">
          <p14:sldIdLst>
            <p14:sldId id="256"/>
            <p14:sldId id="258"/>
            <p14:sldId id="257"/>
            <p14:sldId id="259"/>
            <p14:sldId id="260"/>
            <p14:sldId id="280"/>
            <p14:sldId id="261"/>
            <p14:sldId id="262"/>
            <p14:sldId id="263"/>
            <p14:sldId id="278"/>
            <p14:sldId id="264"/>
            <p14:sldId id="265"/>
          </p14:sldIdLst>
        </p14:section>
        <p14:section id="{ED463A9C-7B0F-46E7-8056-78BC9EE0CB2C}" name="제목 없는 구역">
          <p14:sldIdLst>
            <p14:sldId id="270"/>
            <p14:sldId id="266"/>
            <p14:sldId id="271"/>
            <p14:sldId id="277"/>
            <p14:sldId id="272"/>
            <p14:sldId id="273"/>
            <p14:sldId id="274"/>
            <p14:sldId id="276"/>
            <p14:sldId id="275"/>
            <p14:sldId id="279"/>
          </p14:sldIdLst>
        </p14:section>
      </p14:section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414" y="108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presProps" Target="presProps.xml"  /><Relationship Id="rId25" Type="http://schemas.openxmlformats.org/officeDocument/2006/relationships/viewProps" Target="viewProps.xml"  /><Relationship Id="rId26" Type="http://schemas.openxmlformats.org/officeDocument/2006/relationships/theme" Target="theme/theme1.xml"  /><Relationship Id="rId27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F78C454-0CD3-4B7A-B13A-C3C600200148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C29B5D7-6D6A-4299-8E1A-AF204A0C2A3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959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8C454-0CD3-4B7A-B13A-C3C600200148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9B5D7-6D6A-4299-8E1A-AF204A0C2A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498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8C454-0CD3-4B7A-B13A-C3C600200148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9B5D7-6D6A-4299-8E1A-AF204A0C2A3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175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8C454-0CD3-4B7A-B13A-C3C600200148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9B5D7-6D6A-4299-8E1A-AF204A0C2A3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25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8C454-0CD3-4B7A-B13A-C3C600200148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9B5D7-6D6A-4299-8E1A-AF204A0C2A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1685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8C454-0CD3-4B7A-B13A-C3C600200148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9B5D7-6D6A-4299-8E1A-AF204A0C2A3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3847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8C454-0CD3-4B7A-B13A-C3C600200148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9B5D7-6D6A-4299-8E1A-AF204A0C2A3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262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8C454-0CD3-4B7A-B13A-C3C600200148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9B5D7-6D6A-4299-8E1A-AF204A0C2A3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2944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8C454-0CD3-4B7A-B13A-C3C600200148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9B5D7-6D6A-4299-8E1A-AF204A0C2A3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521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8C454-0CD3-4B7A-B13A-C3C600200148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9B5D7-6D6A-4299-8E1A-AF204A0C2A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857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8C454-0CD3-4B7A-B13A-C3C600200148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9B5D7-6D6A-4299-8E1A-AF204A0C2A3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669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8C454-0CD3-4B7A-B13A-C3C600200148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9B5D7-6D6A-4299-8E1A-AF204A0C2A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707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8C454-0CD3-4B7A-B13A-C3C600200148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9B5D7-6D6A-4299-8E1A-AF204A0C2A3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612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8C454-0CD3-4B7A-B13A-C3C600200148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9B5D7-6D6A-4299-8E1A-AF204A0C2A3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386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8C454-0CD3-4B7A-B13A-C3C600200148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9B5D7-6D6A-4299-8E1A-AF204A0C2A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650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8C454-0CD3-4B7A-B13A-C3C600200148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9B5D7-6D6A-4299-8E1A-AF204A0C2A3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121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8C454-0CD3-4B7A-B13A-C3C600200148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9B5D7-6D6A-4299-8E1A-AF204A0C2A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302758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slideLayout" Target="../slideLayouts/slideLayout15.xml"  /><Relationship Id="rId16" Type="http://schemas.openxmlformats.org/officeDocument/2006/relationships/slideLayout" Target="../slideLayouts/slideLayout16.xml"  /><Relationship Id="rId17" Type="http://schemas.openxmlformats.org/officeDocument/2006/relationships/slideLayout" Target="../slideLayouts/slideLayout17.xml"  /><Relationship Id="rId18" Type="http://schemas.openxmlformats.org/officeDocument/2006/relationships/theme" Target="../theme/theme1.xml"  /><Relationship Id="rId19" Type="http://schemas.openxmlformats.org/officeDocument/2006/relationships/image" Target="../media/image5.png"  /><Relationship Id="rId2" Type="http://schemas.openxmlformats.org/officeDocument/2006/relationships/slideLayout" Target="../slideLayouts/slideLayout2.xml"  /><Relationship Id="rId20" Type="http://schemas.openxmlformats.org/officeDocument/2006/relationships/image" Target="../media/image6.png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F78C454-0CD3-4B7A-B13A-C3C600200148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C29B5D7-6D6A-4299-8E1A-AF204A0C2A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32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microsoft.com/office/2007/relationships/media" Target="../media/media1.mp4"  /><Relationship Id="rId2" Type="http://schemas.openxmlformats.org/officeDocument/2006/relationships/video" Target="../media/media1.mp4"  /><Relationship Id="rId3" Type="http://schemas.openxmlformats.org/officeDocument/2006/relationships/slideLayout" Target="../slideLayouts/slideLayout1.xml"  /><Relationship Id="rId4" Type="http://schemas.openxmlformats.org/officeDocument/2006/relationships/image" Target="../media/image7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Relationship Id="rId3" Type="http://schemas.openxmlformats.org/officeDocument/2006/relationships/image" Target="../media/image2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7.png"  /><Relationship Id="rId3" Type="http://schemas.openxmlformats.org/officeDocument/2006/relationships/image" Target="../media/image29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0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1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2.png"  /><Relationship Id="rId3" Type="http://schemas.openxmlformats.org/officeDocument/2006/relationships/image" Target="../media/image3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4.jpe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jpeg"  /><Relationship Id="rId5" Type="http://schemas.openxmlformats.org/officeDocument/2006/relationships/image" Target="../media/image11.jpeg"  /><Relationship Id="rId6" Type="http://schemas.openxmlformats.org/officeDocument/2006/relationships/image" Target="../media/image1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inerlayout_-_Chrome_2022-06-28_15-50-24_AdobeExpress">
            <a:hlinkClick r:id="" action="ppaction://media"/>
            <a:extLst>
              <a:ext uri="{FF2B5EF4-FFF2-40B4-BE49-F238E27FC236}">
                <a16:creationId xmlns:a16="http://schemas.microsoft.com/office/drawing/2014/main" id="{F08707DC-4698-5067-7894-80762B882B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D907EBF-B4C3-3AB1-26A7-0D5D64AD3B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318" y="587229"/>
            <a:ext cx="5630085" cy="1179817"/>
          </a:xfrm>
        </p:spPr>
        <p:txBody>
          <a:bodyPr>
            <a:normAutofit fontScale="90000"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lgerian" panose="04020705040A02060702" pitchFamily="82" charset="0"/>
              </a:rPr>
              <a:t>Health</a:t>
            </a:r>
            <a:r>
              <a:rPr lang="ko-KR" alt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 </a:t>
            </a:r>
            <a:r>
              <a:rPr lang="en-US" altLang="ko-KR" sz="4000" dirty="0" err="1">
                <a:solidFill>
                  <a:schemeClr val="bg1"/>
                </a:solidFill>
                <a:latin typeface="Algerian" panose="04020705040A02060702" pitchFamily="82" charset="0"/>
              </a:rPr>
              <a:t>PTReservation</a:t>
            </a:r>
            <a:r>
              <a:rPr lang="ko-KR" alt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Algerian" panose="04020705040A02060702" pitchFamily="82" charset="0"/>
              </a:rPr>
              <a:t>Service</a:t>
            </a:r>
            <a:r>
              <a:rPr lang="ko-KR" alt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Algerian" panose="04020705040A02060702" pitchFamily="82" charset="0"/>
              </a:rPr>
              <a:t>WEB</a:t>
            </a:r>
            <a:endParaRPr lang="ko-KR" altLang="en-US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D0071B0-6885-70BE-0510-50C6E46CA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89894" y="4703193"/>
            <a:ext cx="5293453" cy="424678"/>
          </a:xfrm>
        </p:spPr>
        <p:txBody>
          <a:bodyPr/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Bahnschrift" panose="020B0502040204020203" pitchFamily="34" charset="0"/>
              </a:rPr>
              <a:t>팀원 </a:t>
            </a:r>
            <a:r>
              <a:rPr lang="en-US" altLang="ko-KR" dirty="0">
                <a:solidFill>
                  <a:schemeClr val="bg1"/>
                </a:solidFill>
                <a:latin typeface="Bahnschrift" panose="020B0502040204020203" pitchFamily="34" charset="0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Bahnschrift" panose="020B0502040204020203" pitchFamily="34" charset="0"/>
              </a:rPr>
              <a:t>김현웅</a:t>
            </a:r>
            <a:r>
              <a:rPr lang="en-US" altLang="ko-KR" dirty="0">
                <a:solidFill>
                  <a:schemeClr val="bg1"/>
                </a:solidFill>
                <a:latin typeface="Bahnschrift" panose="020B0502040204020203" pitchFamily="34" charset="0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Bahnschrift" panose="020B0502040204020203" pitchFamily="34" charset="0"/>
              </a:rPr>
              <a:t>오성석</a:t>
            </a:r>
            <a:r>
              <a:rPr lang="en-US" altLang="ko-KR" dirty="0">
                <a:solidFill>
                  <a:schemeClr val="bg1"/>
                </a:solidFill>
                <a:latin typeface="Bahnschrift" panose="020B0502040204020203" pitchFamily="34" charset="0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Bahnschrift" panose="020B0502040204020203" pitchFamily="34" charset="0"/>
              </a:rPr>
              <a:t>임태환</a:t>
            </a:r>
            <a:r>
              <a:rPr lang="en-US" altLang="ko-KR" dirty="0">
                <a:solidFill>
                  <a:schemeClr val="bg1"/>
                </a:solidFill>
                <a:latin typeface="Bahnschrift" panose="020B0502040204020203" pitchFamily="34" charset="0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Bahnschrift" panose="020B0502040204020203" pitchFamily="34" charset="0"/>
              </a:rPr>
              <a:t>최회경</a:t>
            </a:r>
            <a:endParaRPr lang="ko-KR" altLang="en-US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94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F9E1532-C4D7-66E8-E597-F65510C57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25" y="1459684"/>
            <a:ext cx="10454750" cy="460555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97174A4D-F098-BD63-3560-E83566D858AB}"/>
              </a:ext>
            </a:extLst>
          </p:cNvPr>
          <p:cNvSpPr txBox="1">
            <a:spLocks/>
          </p:cNvSpPr>
          <p:nvPr/>
        </p:nvSpPr>
        <p:spPr>
          <a:xfrm>
            <a:off x="1295400" y="674746"/>
            <a:ext cx="9601200" cy="66198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4000" dirty="0">
                <a:solidFill>
                  <a:schemeClr val="tx1"/>
                </a:solidFill>
              </a:rPr>
              <a:t>PT </a:t>
            </a:r>
            <a:r>
              <a:rPr lang="ko-KR" altLang="en-US" sz="4000" dirty="0">
                <a:solidFill>
                  <a:schemeClr val="tx1"/>
                </a:solidFill>
              </a:rPr>
              <a:t>예약하기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A1CE54-5F2D-1D90-38ED-45419AFCE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407" y="1459684"/>
            <a:ext cx="5153744" cy="1743318"/>
          </a:xfrm>
          <a:prstGeom prst="rect">
            <a:avLst/>
          </a:prstGeom>
        </p:spPr>
      </p:pic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5AD6E52E-E080-74D9-674C-5716DF5A253F}"/>
              </a:ext>
            </a:extLst>
          </p:cNvPr>
          <p:cNvSpPr/>
          <p:nvPr/>
        </p:nvSpPr>
        <p:spPr>
          <a:xfrm>
            <a:off x="4605556" y="4286775"/>
            <a:ext cx="3229761" cy="973122"/>
          </a:xfrm>
          <a:prstGeom prst="wedgeRectCallout">
            <a:avLst>
              <a:gd name="adj1" fmla="val 52021"/>
              <a:gd name="adj2" fmla="val -19296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PT</a:t>
            </a:r>
            <a:r>
              <a:rPr lang="ko-KR" altLang="en-US" dirty="0">
                <a:solidFill>
                  <a:schemeClr val="tx1"/>
                </a:solidFill>
              </a:rPr>
              <a:t>권이 </a:t>
            </a:r>
            <a:r>
              <a:rPr lang="en-US" altLang="ko-KR" dirty="0">
                <a:solidFill>
                  <a:schemeClr val="tx1"/>
                </a:solidFill>
              </a:rPr>
              <a:t>0</a:t>
            </a:r>
            <a:r>
              <a:rPr lang="ko-KR" altLang="en-US" dirty="0">
                <a:solidFill>
                  <a:schemeClr val="tx1"/>
                </a:solidFill>
              </a:rPr>
              <a:t>개이면 예약이 불가능하도록 처리</a:t>
            </a:r>
          </a:p>
        </p:txBody>
      </p:sp>
    </p:spTree>
    <p:extLst>
      <p:ext uri="{BB962C8B-B14F-4D97-AF65-F5344CB8AC3E}">
        <p14:creationId xmlns:p14="http://schemas.microsoft.com/office/powerpoint/2010/main" val="257053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D89709-A4C7-1358-DAAD-0D4F90CF9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54" y="1426409"/>
            <a:ext cx="10477851" cy="469859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46416980-DB07-73A9-AC67-C424B35A5929}"/>
              </a:ext>
            </a:extLst>
          </p:cNvPr>
          <p:cNvSpPr txBox="1">
            <a:spLocks/>
          </p:cNvSpPr>
          <p:nvPr/>
        </p:nvSpPr>
        <p:spPr>
          <a:xfrm>
            <a:off x="1295400" y="632801"/>
            <a:ext cx="9601200" cy="66198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4000" dirty="0">
                <a:solidFill>
                  <a:schemeClr val="tx1"/>
                </a:solidFill>
              </a:rPr>
              <a:t>공지사항 보기</a:t>
            </a:r>
          </a:p>
        </p:txBody>
      </p:sp>
    </p:spTree>
    <p:extLst>
      <p:ext uri="{BB962C8B-B14F-4D97-AF65-F5344CB8AC3E}">
        <p14:creationId xmlns:p14="http://schemas.microsoft.com/office/powerpoint/2010/main" val="2790602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1CB5A9-A9D4-8C7F-B2D3-37430A93A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53" y="1526797"/>
            <a:ext cx="7780415" cy="4664279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B6146570-9F68-1469-8D55-487317AE11A3}"/>
              </a:ext>
            </a:extLst>
          </p:cNvPr>
          <p:cNvSpPr txBox="1">
            <a:spLocks/>
          </p:cNvSpPr>
          <p:nvPr/>
        </p:nvSpPr>
        <p:spPr>
          <a:xfrm>
            <a:off x="1295400" y="746619"/>
            <a:ext cx="9601200" cy="66198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4000" dirty="0">
                <a:solidFill>
                  <a:schemeClr val="tx1"/>
                </a:solidFill>
              </a:rPr>
              <a:t>정보 수정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B88ADE1-4D12-6EA8-0A2B-3BA7FC6C5F4E}"/>
              </a:ext>
            </a:extLst>
          </p:cNvPr>
          <p:cNvCxnSpPr>
            <a:cxnSpLocks/>
          </p:cNvCxnSpPr>
          <p:nvPr/>
        </p:nvCxnSpPr>
        <p:spPr>
          <a:xfrm flipV="1">
            <a:off x="4806892" y="3271706"/>
            <a:ext cx="3794276" cy="4026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2ADA978A-4824-34C3-9E42-EFB04A623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644" y="1795244"/>
            <a:ext cx="2511693" cy="279353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89531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65342309-7750-63F9-C822-4C1559350F13}"/>
              </a:ext>
            </a:extLst>
          </p:cNvPr>
          <p:cNvSpPr txBox="1">
            <a:spLocks/>
          </p:cNvSpPr>
          <p:nvPr/>
        </p:nvSpPr>
        <p:spPr>
          <a:xfrm>
            <a:off x="1295400" y="746619"/>
            <a:ext cx="9601200" cy="66198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4000" dirty="0">
                <a:solidFill>
                  <a:schemeClr val="tx1"/>
                </a:solidFill>
              </a:rPr>
              <a:t>회원 탈퇴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58158A-2AC7-5998-2DDF-5F18BA949E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120" y="1408607"/>
            <a:ext cx="3981039" cy="4519515"/>
          </a:xfrm>
          <a:prstGeom prst="rect">
            <a:avLst/>
          </a:prstGeom>
        </p:spPr>
      </p:pic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05D989FC-F083-4E6C-D7FA-4A9C34867B80}"/>
              </a:ext>
            </a:extLst>
          </p:cNvPr>
          <p:cNvSpPr/>
          <p:nvPr/>
        </p:nvSpPr>
        <p:spPr>
          <a:xfrm>
            <a:off x="7326779" y="2624642"/>
            <a:ext cx="3268516" cy="1608715"/>
          </a:xfrm>
          <a:prstGeom prst="wedgeRectCallout">
            <a:avLst>
              <a:gd name="adj1" fmla="val -114501"/>
              <a:gd name="adj2" fmla="val 12599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ID/ </a:t>
            </a:r>
            <a:r>
              <a:rPr lang="en-US" altLang="ko-KR" dirty="0" err="1">
                <a:solidFill>
                  <a:schemeClr val="tx1"/>
                </a:solidFill>
              </a:rPr>
              <a:t>PassWord</a:t>
            </a:r>
            <a:r>
              <a:rPr lang="ko-KR" altLang="en-US" dirty="0">
                <a:solidFill>
                  <a:schemeClr val="tx1"/>
                </a:solidFill>
              </a:rPr>
              <a:t>를 입력하고 탈퇴사유를 입력하면 회원의 </a:t>
            </a:r>
            <a:r>
              <a:rPr lang="en-US" altLang="ko-KR" dirty="0">
                <a:solidFill>
                  <a:schemeClr val="tx1"/>
                </a:solidFill>
              </a:rPr>
              <a:t>lev</a:t>
            </a:r>
            <a:r>
              <a:rPr lang="ko-KR" altLang="en-US" dirty="0">
                <a:solidFill>
                  <a:schemeClr val="tx1"/>
                </a:solidFill>
              </a:rPr>
              <a:t>이 휴면계정</a:t>
            </a:r>
            <a:r>
              <a:rPr lang="en-US" altLang="ko-KR" dirty="0">
                <a:solidFill>
                  <a:schemeClr val="tx1"/>
                </a:solidFill>
              </a:rPr>
              <a:t>(9)</a:t>
            </a:r>
            <a:r>
              <a:rPr lang="ko-KR" altLang="en-US" dirty="0">
                <a:solidFill>
                  <a:schemeClr val="tx1"/>
                </a:solidFill>
              </a:rPr>
              <a:t>로 변환이 되어 일정시간이 되면 </a:t>
            </a:r>
            <a:r>
              <a:rPr lang="en-US" altLang="ko-KR" dirty="0">
                <a:solidFill>
                  <a:schemeClr val="tx1"/>
                </a:solidFill>
              </a:rPr>
              <a:t>DB</a:t>
            </a:r>
            <a:r>
              <a:rPr lang="ko-KR" altLang="en-US" dirty="0">
                <a:solidFill>
                  <a:schemeClr val="tx1"/>
                </a:solidFill>
              </a:rPr>
              <a:t>에서 삭제를 진행한다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5188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842A46-2212-26DA-5C03-0C00EB532347}"/>
              </a:ext>
            </a:extLst>
          </p:cNvPr>
          <p:cNvSpPr txBox="1">
            <a:spLocks/>
          </p:cNvSpPr>
          <p:nvPr/>
        </p:nvSpPr>
        <p:spPr>
          <a:xfrm>
            <a:off x="1295400" y="746618"/>
            <a:ext cx="9601200" cy="58723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4000" dirty="0">
                <a:solidFill>
                  <a:schemeClr val="tx1"/>
                </a:solidFill>
              </a:rPr>
              <a:t>트레이너 계정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8D94C5-6C49-8655-0723-C38F2ADCF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304" y="1440078"/>
            <a:ext cx="9303391" cy="4671303"/>
          </a:xfrm>
          <a:prstGeom prst="rect">
            <a:avLst/>
          </a:prstGeom>
        </p:spPr>
      </p:pic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BE44717A-9199-3A21-D3FE-5745B32AF058}"/>
              </a:ext>
            </a:extLst>
          </p:cNvPr>
          <p:cNvSpPr/>
          <p:nvPr/>
        </p:nvSpPr>
        <p:spPr>
          <a:xfrm>
            <a:off x="7710879" y="4117628"/>
            <a:ext cx="3521979" cy="1637220"/>
          </a:xfrm>
          <a:prstGeom prst="wedgeRectCallout">
            <a:avLst>
              <a:gd name="adj1" fmla="val -114639"/>
              <a:gd name="adj2" fmla="val -1909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회원계정과는 다르게</a:t>
            </a:r>
            <a:r>
              <a:rPr lang="en-US" altLang="ko-KR" dirty="0">
                <a:solidFill>
                  <a:schemeClr val="tx1"/>
                </a:solidFill>
              </a:rPr>
              <a:t>PT</a:t>
            </a:r>
            <a:r>
              <a:rPr lang="ko-KR" altLang="en-US" dirty="0">
                <a:solidFill>
                  <a:schemeClr val="tx1"/>
                </a:solidFill>
              </a:rPr>
              <a:t>등록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나의회원의정보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회원권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기간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설정 을 </a:t>
            </a:r>
            <a:r>
              <a:rPr lang="ko-KR" altLang="en-US" dirty="0" err="1">
                <a:solidFill>
                  <a:schemeClr val="tx1"/>
                </a:solidFill>
              </a:rPr>
              <a:t>할수있다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공지사항 작성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수정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삭제가 가능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5A6D6B5-73B0-ED21-C71F-3DAFD3B7DF6F}"/>
              </a:ext>
            </a:extLst>
          </p:cNvPr>
          <p:cNvCxnSpPr>
            <a:cxnSpLocks/>
          </p:cNvCxnSpPr>
          <p:nvPr/>
        </p:nvCxnSpPr>
        <p:spPr>
          <a:xfrm>
            <a:off x="4530055" y="1795244"/>
            <a:ext cx="16610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462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842A46-2212-26DA-5C03-0C00EB532347}"/>
              </a:ext>
            </a:extLst>
          </p:cNvPr>
          <p:cNvSpPr txBox="1">
            <a:spLocks/>
          </p:cNvSpPr>
          <p:nvPr/>
        </p:nvSpPr>
        <p:spPr>
          <a:xfrm>
            <a:off x="1295400" y="771786"/>
            <a:ext cx="9601200" cy="66198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4000" dirty="0">
                <a:solidFill>
                  <a:schemeClr val="tx1"/>
                </a:solidFill>
              </a:rPr>
              <a:t>PT</a:t>
            </a:r>
            <a:r>
              <a:rPr lang="ko-KR" altLang="en-US" sz="4000" dirty="0">
                <a:solidFill>
                  <a:schemeClr val="tx1"/>
                </a:solidFill>
              </a:rPr>
              <a:t> 등록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BBBA97-661A-6936-307D-EA18254DA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13" y="1433774"/>
            <a:ext cx="10437373" cy="465244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8167596-C43E-D125-5129-A8CEC90EB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048" y="1670887"/>
            <a:ext cx="4629796" cy="2610214"/>
          </a:xfrm>
          <a:prstGeom prst="rect">
            <a:avLst/>
          </a:prstGeom>
        </p:spPr>
      </p:pic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99239E7B-3FB2-3B63-37B3-A7F047B004D3}"/>
              </a:ext>
            </a:extLst>
          </p:cNvPr>
          <p:cNvSpPr/>
          <p:nvPr/>
        </p:nvSpPr>
        <p:spPr>
          <a:xfrm>
            <a:off x="3414432" y="3051495"/>
            <a:ext cx="1124125" cy="755009"/>
          </a:xfrm>
          <a:prstGeom prst="wedgeRectCallout">
            <a:avLst>
              <a:gd name="adj1" fmla="val 168719"/>
              <a:gd name="adj2" fmla="val 211389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해당날짜 클릭</a:t>
            </a:r>
            <a:r>
              <a:rPr lang="en-US" altLang="ko-KR" dirty="0">
                <a:solidFill>
                  <a:schemeClr val="tx1"/>
                </a:solidFill>
              </a:rPr>
              <a:t>!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2689A996-A3E6-AADC-8413-FD6C512455F8}"/>
              </a:ext>
            </a:extLst>
          </p:cNvPr>
          <p:cNvSpPr/>
          <p:nvPr/>
        </p:nvSpPr>
        <p:spPr>
          <a:xfrm>
            <a:off x="6027773" y="5046721"/>
            <a:ext cx="1523830" cy="755009"/>
          </a:xfrm>
          <a:prstGeom prst="wedgeRectCallout">
            <a:avLst>
              <a:gd name="adj1" fmla="val 106889"/>
              <a:gd name="adj2" fmla="val -1875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PT</a:t>
            </a:r>
            <a:r>
              <a:rPr lang="ko-KR" altLang="en-US" dirty="0">
                <a:solidFill>
                  <a:schemeClr val="tx1"/>
                </a:solidFill>
              </a:rPr>
              <a:t>시간 등록 클릭</a:t>
            </a:r>
            <a:r>
              <a:rPr lang="en-US" altLang="ko-KR" dirty="0">
                <a:solidFill>
                  <a:schemeClr val="tx1"/>
                </a:solidFill>
              </a:rPr>
              <a:t>!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7FDCB814-04F6-73A3-D097-59B41FCE9824}"/>
              </a:ext>
            </a:extLst>
          </p:cNvPr>
          <p:cNvSpPr/>
          <p:nvPr/>
        </p:nvSpPr>
        <p:spPr>
          <a:xfrm>
            <a:off x="134224" y="3843638"/>
            <a:ext cx="3029066" cy="2242576"/>
          </a:xfrm>
          <a:prstGeom prst="wedgeRectCallout">
            <a:avLst>
              <a:gd name="adj1" fmla="val 142819"/>
              <a:gd name="adj2" fmla="val -64019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현재 시간기준으로 </a:t>
            </a:r>
            <a:r>
              <a:rPr lang="en-US" altLang="ko-KR" dirty="0">
                <a:solidFill>
                  <a:schemeClr val="tx1"/>
                </a:solidFill>
              </a:rPr>
              <a:t>PT</a:t>
            </a:r>
            <a:r>
              <a:rPr lang="ko-KR" altLang="en-US" dirty="0">
                <a:solidFill>
                  <a:schemeClr val="tx1"/>
                </a:solidFill>
              </a:rPr>
              <a:t>수업시간이 지났다면 시간초과로 출력하고 시간이 지나지 않았다면 </a:t>
            </a:r>
            <a:r>
              <a:rPr lang="en-US" altLang="ko-KR" dirty="0">
                <a:solidFill>
                  <a:schemeClr val="tx1"/>
                </a:solidFill>
              </a:rPr>
              <a:t>PT</a:t>
            </a:r>
            <a:r>
              <a:rPr lang="ko-KR" altLang="en-US" dirty="0">
                <a:solidFill>
                  <a:schemeClr val="tx1"/>
                </a:solidFill>
              </a:rPr>
              <a:t>수업을 </a:t>
            </a:r>
            <a:r>
              <a:rPr lang="ko-KR" altLang="en-US" dirty="0" err="1">
                <a:solidFill>
                  <a:schemeClr val="tx1"/>
                </a:solidFill>
              </a:rPr>
              <a:t>취소할수있게</a:t>
            </a:r>
            <a:r>
              <a:rPr lang="ko-KR" altLang="en-US" dirty="0">
                <a:solidFill>
                  <a:schemeClr val="tx1"/>
                </a:solidFill>
              </a:rPr>
              <a:t> 만들었다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31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842A46-2212-26DA-5C03-0C00EB532347}"/>
              </a:ext>
            </a:extLst>
          </p:cNvPr>
          <p:cNvSpPr txBox="1">
            <a:spLocks/>
          </p:cNvSpPr>
          <p:nvPr/>
        </p:nvSpPr>
        <p:spPr>
          <a:xfrm>
            <a:off x="1295400" y="771786"/>
            <a:ext cx="9601200" cy="66198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4000" dirty="0">
                <a:solidFill>
                  <a:schemeClr val="tx1"/>
                </a:solidFill>
              </a:rPr>
              <a:t>PT</a:t>
            </a:r>
            <a:r>
              <a:rPr lang="ko-KR" altLang="en-US" sz="4000" dirty="0">
                <a:solidFill>
                  <a:schemeClr val="tx1"/>
                </a:solidFill>
              </a:rPr>
              <a:t> 등록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BBBA97-661A-6936-307D-EA18254DA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13" y="1433774"/>
            <a:ext cx="10437373" cy="465244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99239E7B-3FB2-3B63-37B3-A7F047B004D3}"/>
              </a:ext>
            </a:extLst>
          </p:cNvPr>
          <p:cNvSpPr/>
          <p:nvPr/>
        </p:nvSpPr>
        <p:spPr>
          <a:xfrm>
            <a:off x="3414432" y="3051495"/>
            <a:ext cx="1124125" cy="755009"/>
          </a:xfrm>
          <a:prstGeom prst="wedgeRectCallout">
            <a:avLst>
              <a:gd name="adj1" fmla="val 168719"/>
              <a:gd name="adj2" fmla="val 211389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해당날짜 클릭</a:t>
            </a:r>
            <a:r>
              <a:rPr lang="en-US" altLang="ko-KR" dirty="0">
                <a:solidFill>
                  <a:schemeClr val="tx1"/>
                </a:solidFill>
              </a:rPr>
              <a:t>!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83F514-60AF-63F6-CC68-2EBD172D6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676" y="1593165"/>
            <a:ext cx="4105014" cy="327383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D123E676-0C32-6E24-C5F4-953AB6A09618}"/>
              </a:ext>
            </a:extLst>
          </p:cNvPr>
          <p:cNvSpPr/>
          <p:nvPr/>
        </p:nvSpPr>
        <p:spPr>
          <a:xfrm>
            <a:off x="2080470" y="1865130"/>
            <a:ext cx="3105437" cy="755009"/>
          </a:xfrm>
          <a:prstGeom prst="wedgeRectCallout">
            <a:avLst>
              <a:gd name="adj1" fmla="val 117933"/>
              <a:gd name="adj2" fmla="val 33611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PT</a:t>
            </a:r>
            <a:r>
              <a:rPr lang="ko-KR" altLang="en-US" dirty="0">
                <a:solidFill>
                  <a:schemeClr val="tx1"/>
                </a:solidFill>
              </a:rPr>
              <a:t>수업을 할 시간을 선택하여 등록한다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14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842A46-2212-26DA-5C03-0C00EB532347}"/>
              </a:ext>
            </a:extLst>
          </p:cNvPr>
          <p:cNvSpPr txBox="1">
            <a:spLocks/>
          </p:cNvSpPr>
          <p:nvPr/>
        </p:nvSpPr>
        <p:spPr>
          <a:xfrm>
            <a:off x="1295400" y="746619"/>
            <a:ext cx="9601200" cy="66198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4000" dirty="0">
                <a:solidFill>
                  <a:schemeClr val="tx1"/>
                </a:solidFill>
              </a:rPr>
              <a:t>회원 관리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19628" y="1788056"/>
            <a:ext cx="9152744" cy="3800901"/>
          </a:xfrm>
          <a:prstGeom prst="rect">
            <a:avLst/>
          </a:prstGeom>
        </p:spPr>
      </p:pic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C9535654-DBE6-3B8E-4E80-847061747A7B}"/>
              </a:ext>
            </a:extLst>
          </p:cNvPr>
          <p:cNvSpPr/>
          <p:nvPr/>
        </p:nvSpPr>
        <p:spPr>
          <a:xfrm>
            <a:off x="9088073" y="5249877"/>
            <a:ext cx="3103927" cy="1468074"/>
          </a:xfrm>
          <a:prstGeom prst="wedgeRectCallout">
            <a:avLst>
              <a:gd name="adj1" fmla="val -73970"/>
              <a:gd name="adj2" fmla="val -5407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내가 관리하는 회원들의 정보를 </a:t>
            </a:r>
            <a:r>
              <a:rPr lang="ko-KR" altLang="en-US" dirty="0" err="1">
                <a:solidFill>
                  <a:schemeClr val="tx1"/>
                </a:solidFill>
              </a:rPr>
              <a:t>볼수있는</a:t>
            </a:r>
            <a:r>
              <a:rPr lang="ko-KR" altLang="en-US" dirty="0">
                <a:solidFill>
                  <a:schemeClr val="tx1"/>
                </a:solidFill>
              </a:rPr>
              <a:t> 페이지이고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회원의 </a:t>
            </a:r>
            <a:r>
              <a:rPr lang="en-US" altLang="ko-KR" dirty="0">
                <a:solidFill>
                  <a:schemeClr val="tx1"/>
                </a:solidFill>
              </a:rPr>
              <a:t>PT</a:t>
            </a:r>
            <a:r>
              <a:rPr lang="ko-KR" altLang="en-US" dirty="0">
                <a:solidFill>
                  <a:schemeClr val="tx1"/>
                </a:solidFill>
              </a:rPr>
              <a:t>권과 기간을 </a:t>
            </a:r>
            <a:r>
              <a:rPr lang="ko-KR" altLang="en-US" dirty="0" err="1">
                <a:solidFill>
                  <a:schemeClr val="tx1"/>
                </a:solidFill>
              </a:rPr>
              <a:t>설정할수있다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781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842A46-2212-26DA-5C03-0C00EB532347}"/>
              </a:ext>
            </a:extLst>
          </p:cNvPr>
          <p:cNvSpPr txBox="1">
            <a:spLocks/>
          </p:cNvSpPr>
          <p:nvPr/>
        </p:nvSpPr>
        <p:spPr>
          <a:xfrm>
            <a:off x="1295400" y="746619"/>
            <a:ext cx="9601200" cy="66198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4000" dirty="0">
                <a:solidFill>
                  <a:schemeClr val="tx1"/>
                </a:solidFill>
              </a:rPr>
              <a:t>회원 </a:t>
            </a:r>
            <a:r>
              <a:rPr lang="en-US" altLang="ko-KR" sz="4000" dirty="0">
                <a:solidFill>
                  <a:schemeClr val="tx1"/>
                </a:solidFill>
              </a:rPr>
              <a:t>PT</a:t>
            </a:r>
            <a:r>
              <a:rPr lang="ko-KR" altLang="en-US" sz="4000" dirty="0">
                <a:solidFill>
                  <a:schemeClr val="tx1"/>
                </a:solidFill>
              </a:rPr>
              <a:t>권</a:t>
            </a:r>
            <a:r>
              <a:rPr lang="en-US" altLang="ko-KR" sz="4000" dirty="0">
                <a:solidFill>
                  <a:schemeClr val="tx1"/>
                </a:solidFill>
              </a:rPr>
              <a:t>/</a:t>
            </a:r>
            <a:r>
              <a:rPr lang="ko-KR" altLang="en-US" sz="4000" dirty="0">
                <a:solidFill>
                  <a:schemeClr val="tx1"/>
                </a:solidFill>
              </a:rPr>
              <a:t>기간설정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CAB980-8047-410E-3D34-EA91B43BE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94" y="1521369"/>
            <a:ext cx="10072411" cy="459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45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842A46-2212-26DA-5C03-0C00EB532347}"/>
              </a:ext>
            </a:extLst>
          </p:cNvPr>
          <p:cNvSpPr txBox="1">
            <a:spLocks/>
          </p:cNvSpPr>
          <p:nvPr/>
        </p:nvSpPr>
        <p:spPr>
          <a:xfrm>
            <a:off x="1295400" y="746619"/>
            <a:ext cx="9601200" cy="66198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4000" dirty="0">
                <a:solidFill>
                  <a:schemeClr val="tx1"/>
                </a:solidFill>
              </a:rPr>
              <a:t>공지사항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FBA47E-3C2B-5CF2-1DA4-EB5A2E4CF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16" y="1646706"/>
            <a:ext cx="5859522" cy="439347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0CA881C-B00C-9DD2-8343-0C842D3A3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885" y="2187001"/>
            <a:ext cx="5274983" cy="2601444"/>
          </a:xfrm>
          <a:prstGeom prst="rect">
            <a:avLst/>
          </a:prstGeom>
        </p:spPr>
      </p:pic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C6602C55-4294-3F37-D6A5-66B3B1FBA92B}"/>
              </a:ext>
            </a:extLst>
          </p:cNvPr>
          <p:cNvSpPr/>
          <p:nvPr/>
        </p:nvSpPr>
        <p:spPr>
          <a:xfrm>
            <a:off x="8422547" y="2776756"/>
            <a:ext cx="2298583" cy="880844"/>
          </a:xfrm>
          <a:prstGeom prst="wedgeRectCallout">
            <a:avLst>
              <a:gd name="adj1" fmla="val -154410"/>
              <a:gd name="adj2" fmla="val 860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트레이너 계정에서는 글쓰기가 가능하다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70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293C48-9F4D-CEF8-BDA1-7B9F987C7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260679"/>
            <a:ext cx="9601196" cy="1303867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Algerian" panose="04020705040A02060702" pitchFamily="82" charset="0"/>
              </a:rPr>
              <a:t>CONTENT</a:t>
            </a:r>
            <a:endParaRPr lang="ko-KR" altLang="en-US" sz="6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45578"/>
            <a:ext cx="5257800" cy="4387442"/>
          </a:xfrm>
        </p:spPr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 sz="2500">
                <a:solidFill>
                  <a:schemeClr val="bg1"/>
                </a:solidFill>
                <a:latin typeface="Stencil"/>
              </a:rPr>
              <a:t>개발환경 </a:t>
            </a:r>
            <a:r>
              <a:rPr lang="en-US" altLang="ko-KR" sz="2500">
                <a:solidFill>
                  <a:schemeClr val="bg1"/>
                </a:solidFill>
                <a:latin typeface="Stencil"/>
              </a:rPr>
              <a:t>IDE </a:t>
            </a:r>
            <a:r>
              <a:rPr lang="ko-KR" altLang="en-US" sz="2500">
                <a:solidFill>
                  <a:schemeClr val="bg1"/>
                </a:solidFill>
                <a:latin typeface="Stencil"/>
              </a:rPr>
              <a:t>및 </a:t>
            </a:r>
            <a:r>
              <a:rPr lang="en-US" altLang="ko-KR" sz="2500">
                <a:solidFill>
                  <a:schemeClr val="bg1"/>
                </a:solidFill>
                <a:latin typeface="Stencil"/>
              </a:rPr>
              <a:t>Plugin</a:t>
            </a:r>
            <a:endParaRPr lang="en-US" altLang="ko-KR" sz="2500">
              <a:solidFill>
                <a:schemeClr val="bg1"/>
              </a:solidFill>
              <a:latin typeface="Stencil"/>
            </a:endParaRPr>
          </a:p>
          <a:p>
            <a:pPr lvl="0">
              <a:defRPr/>
            </a:pPr>
            <a:endParaRPr lang="en-US" altLang="ko-KR" sz="2500">
              <a:solidFill>
                <a:schemeClr val="bg1"/>
              </a:solidFill>
              <a:latin typeface="Stencil"/>
            </a:endParaRPr>
          </a:p>
          <a:p>
            <a:pPr lvl="0">
              <a:defRPr/>
            </a:pPr>
            <a:r>
              <a:rPr lang="ko-KR" altLang="en-US" sz="2500">
                <a:solidFill>
                  <a:schemeClr val="bg1"/>
                </a:solidFill>
              </a:rPr>
              <a:t>회원 관련 기능</a:t>
            </a:r>
            <a:endParaRPr lang="ko-KR" altLang="en-US" sz="2500">
              <a:solidFill>
                <a:schemeClr val="bg1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1500">
                <a:solidFill>
                  <a:schemeClr val="bg1"/>
                </a:solidFill>
              </a:rPr>
              <a:t>    - </a:t>
            </a:r>
            <a:r>
              <a:rPr lang="ko-KR" altLang="en-US" sz="1500">
                <a:solidFill>
                  <a:schemeClr val="bg1"/>
                </a:solidFill>
              </a:rPr>
              <a:t>로그인 기능</a:t>
            </a:r>
            <a:endParaRPr lang="ko-KR" altLang="en-US" sz="1500">
              <a:solidFill>
                <a:schemeClr val="bg1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1500">
                <a:solidFill>
                  <a:schemeClr val="bg1"/>
                </a:solidFill>
              </a:rPr>
              <a:t>    - </a:t>
            </a:r>
            <a:r>
              <a:rPr lang="ko-KR" altLang="en-US" sz="1500">
                <a:solidFill>
                  <a:schemeClr val="bg1"/>
                </a:solidFill>
              </a:rPr>
              <a:t>회원가입 기능</a:t>
            </a:r>
            <a:endParaRPr lang="ko-KR" altLang="en-US" sz="1500">
              <a:solidFill>
                <a:schemeClr val="bg1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1500">
                <a:solidFill>
                  <a:schemeClr val="bg1"/>
                </a:solidFill>
              </a:rPr>
              <a:t>    - PT</a:t>
            </a:r>
            <a:r>
              <a:rPr lang="ko-KR" altLang="en-US" sz="1500">
                <a:solidFill>
                  <a:schemeClr val="bg1"/>
                </a:solidFill>
              </a:rPr>
              <a:t>예약</a:t>
            </a:r>
            <a:r>
              <a:rPr lang="en-US" altLang="ko-KR" sz="1500">
                <a:solidFill>
                  <a:schemeClr val="bg1"/>
                </a:solidFill>
              </a:rPr>
              <a:t>/</a:t>
            </a:r>
            <a:r>
              <a:rPr lang="ko-KR" altLang="en-US" sz="1500">
                <a:solidFill>
                  <a:schemeClr val="bg1"/>
                </a:solidFill>
              </a:rPr>
              <a:t>취소 기능</a:t>
            </a:r>
            <a:endParaRPr lang="ko-KR" altLang="en-US" sz="1500">
              <a:solidFill>
                <a:schemeClr val="bg1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1500">
                <a:solidFill>
                  <a:schemeClr val="bg1"/>
                </a:solidFill>
              </a:rPr>
              <a:t>    - </a:t>
            </a:r>
            <a:r>
              <a:rPr lang="ko-KR" altLang="en-US" sz="1500">
                <a:solidFill>
                  <a:schemeClr val="bg1"/>
                </a:solidFill>
              </a:rPr>
              <a:t>나의 트레이너 정보 보기</a:t>
            </a:r>
            <a:r>
              <a:rPr lang="en-US" altLang="ko-KR" sz="1500">
                <a:solidFill>
                  <a:schemeClr val="bg1"/>
                </a:solidFill>
              </a:rPr>
              <a:t> </a:t>
            </a:r>
            <a:endParaRPr lang="en-US" altLang="ko-KR" sz="1500">
              <a:solidFill>
                <a:schemeClr val="bg1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1500">
                <a:solidFill>
                  <a:schemeClr val="bg1"/>
                </a:solidFill>
              </a:rPr>
              <a:t>    - </a:t>
            </a:r>
            <a:r>
              <a:rPr lang="ko-KR" altLang="en-US" sz="1500">
                <a:solidFill>
                  <a:schemeClr val="bg1"/>
                </a:solidFill>
              </a:rPr>
              <a:t>공지사항 보기</a:t>
            </a:r>
            <a:endParaRPr lang="ko-KR" altLang="en-US" sz="1500">
              <a:solidFill>
                <a:schemeClr val="bg1"/>
              </a:solidFill>
            </a:endParaRP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내용 개체 틀 2"/>
          <p:cNvSpPr txBox="1"/>
          <p:nvPr/>
        </p:nvSpPr>
        <p:spPr>
          <a:xfrm>
            <a:off x="6096000" y="1845578"/>
            <a:ext cx="5257800" cy="4387442"/>
          </a:xfrm>
          <a:prstGeom prst="rect">
            <a:avLst/>
          </a:prstGeom>
        </p:spPr>
        <p:txBody>
          <a:bodyPr vert="horz" lIns="91440" tIns="45720" rIns="91440" bIns="45720" anchor="t">
            <a:normAutofit lnSpcReduction="10000"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2500">
                <a:solidFill>
                  <a:schemeClr val="bg1"/>
                </a:solidFill>
                <a:latin typeface="Stencil"/>
              </a:rPr>
              <a:t>트레이너 관련 기능</a:t>
            </a:r>
            <a:endParaRPr lang="ko-KR" altLang="en-US" sz="1500">
              <a:solidFill>
                <a:schemeClr val="bg1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1500">
                <a:solidFill>
                  <a:schemeClr val="bg1"/>
                </a:solidFill>
                <a:latin typeface="바탕"/>
              </a:rPr>
              <a:t>    - </a:t>
            </a:r>
            <a:r>
              <a:rPr lang="ko-KR" altLang="en-US" sz="1500">
                <a:solidFill>
                  <a:schemeClr val="bg1"/>
                </a:solidFill>
                <a:latin typeface="바탕"/>
              </a:rPr>
              <a:t>회원 </a:t>
            </a:r>
            <a:r>
              <a:rPr lang="en-US" altLang="ko-KR" sz="1500">
                <a:solidFill>
                  <a:schemeClr val="bg1"/>
                </a:solidFill>
              </a:rPr>
              <a:t>PT</a:t>
            </a:r>
            <a:r>
              <a:rPr lang="ko-KR" altLang="en-US" sz="1500">
                <a:solidFill>
                  <a:schemeClr val="bg1"/>
                </a:solidFill>
                <a:latin typeface="바탕"/>
              </a:rPr>
              <a:t>권</a:t>
            </a:r>
            <a:r>
              <a:rPr lang="en-US" altLang="ko-KR" sz="1500">
                <a:solidFill>
                  <a:schemeClr val="bg1"/>
                </a:solidFill>
                <a:latin typeface="바탕"/>
              </a:rPr>
              <a:t>/ </a:t>
            </a:r>
            <a:r>
              <a:rPr lang="ko-KR" altLang="en-US" sz="1500">
                <a:solidFill>
                  <a:schemeClr val="bg1"/>
                </a:solidFill>
                <a:latin typeface="바탕"/>
              </a:rPr>
              <a:t>기간 등록 기능</a:t>
            </a:r>
            <a:r>
              <a:rPr lang="en-US" altLang="ko-KR" sz="1500">
                <a:solidFill>
                  <a:schemeClr val="bg1"/>
                </a:solidFill>
                <a:latin typeface="바탕"/>
              </a:rPr>
              <a:t> </a:t>
            </a:r>
            <a:endParaRPr lang="en-US" altLang="ko-KR" sz="1500">
              <a:solidFill>
                <a:schemeClr val="bg1"/>
              </a:solidFill>
              <a:latin typeface="바탕"/>
            </a:endParaRPr>
          </a:p>
          <a:p>
            <a:pPr marL="0" lvl="0" indent="0">
              <a:buNone/>
              <a:defRPr/>
            </a:pPr>
            <a:r>
              <a:rPr lang="en-US" altLang="ko-KR" sz="1500">
                <a:solidFill>
                  <a:schemeClr val="bg1"/>
                </a:solidFill>
                <a:latin typeface="바탕"/>
              </a:rPr>
              <a:t>    -</a:t>
            </a:r>
            <a:r>
              <a:rPr lang="ko-KR" altLang="en-US" sz="1500">
                <a:solidFill>
                  <a:schemeClr val="bg1"/>
                </a:solidFill>
                <a:latin typeface="바탕"/>
              </a:rPr>
              <a:t> </a:t>
            </a:r>
            <a:r>
              <a:rPr lang="en-US" altLang="ko-KR" sz="1500">
                <a:solidFill>
                  <a:schemeClr val="bg1"/>
                </a:solidFill>
              </a:rPr>
              <a:t>PT</a:t>
            </a:r>
            <a:r>
              <a:rPr lang="ko-KR" altLang="en-US" sz="1500">
                <a:solidFill>
                  <a:schemeClr val="bg1"/>
                </a:solidFill>
              </a:rPr>
              <a:t> </a:t>
            </a:r>
            <a:r>
              <a:rPr lang="ko-KR" altLang="en-US" sz="1500">
                <a:solidFill>
                  <a:schemeClr val="bg1"/>
                </a:solidFill>
                <a:latin typeface="바탕"/>
              </a:rPr>
              <a:t>수업 등록</a:t>
            </a:r>
            <a:r>
              <a:rPr lang="en-US" altLang="ko-KR" sz="1500">
                <a:solidFill>
                  <a:schemeClr val="bg1"/>
                </a:solidFill>
                <a:latin typeface="바탕"/>
              </a:rPr>
              <a:t>/ </a:t>
            </a:r>
            <a:r>
              <a:rPr lang="ko-KR" altLang="en-US" sz="1500">
                <a:solidFill>
                  <a:schemeClr val="bg1"/>
                </a:solidFill>
                <a:latin typeface="바탕"/>
              </a:rPr>
              <a:t>취소 기능</a:t>
            </a:r>
            <a:r>
              <a:rPr lang="en-US" altLang="ko-KR" sz="1500">
                <a:solidFill>
                  <a:schemeClr val="bg1"/>
                </a:solidFill>
                <a:latin typeface="바탕"/>
              </a:rPr>
              <a:t> </a:t>
            </a:r>
            <a:endParaRPr lang="en-US" altLang="ko-KR" sz="1500">
              <a:solidFill>
                <a:schemeClr val="bg1"/>
              </a:solidFill>
              <a:latin typeface="바탕"/>
            </a:endParaRPr>
          </a:p>
          <a:p>
            <a:pPr marL="0" lvl="0" indent="0">
              <a:buNone/>
              <a:defRPr/>
            </a:pPr>
            <a:r>
              <a:rPr lang="en-US" altLang="ko-KR" sz="1500">
                <a:solidFill>
                  <a:schemeClr val="bg1"/>
                </a:solidFill>
                <a:latin typeface="바탕"/>
              </a:rPr>
              <a:t>    - </a:t>
            </a:r>
            <a:r>
              <a:rPr lang="ko-KR" altLang="en-US" sz="1500">
                <a:solidFill>
                  <a:schemeClr val="bg1"/>
                </a:solidFill>
                <a:latin typeface="바탕"/>
              </a:rPr>
              <a:t>공지사항 글 수정 및 삭제 기능</a:t>
            </a:r>
            <a:endParaRPr lang="ko-KR" altLang="en-US">
              <a:solidFill>
                <a:schemeClr val="bg1"/>
              </a:solidFill>
            </a:endParaRPr>
          </a:p>
          <a:p>
            <a:pPr marL="0" lvl="0" indent="0">
              <a:buNone/>
              <a:defRPr/>
            </a:pP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프로젝트를 진행하며 느낀점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</a:rPr>
              <a:t>Q&amp;A 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86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842A46-2212-26DA-5C03-0C00EB532347}"/>
              </a:ext>
            </a:extLst>
          </p:cNvPr>
          <p:cNvSpPr txBox="1">
            <a:spLocks/>
          </p:cNvSpPr>
          <p:nvPr/>
        </p:nvSpPr>
        <p:spPr>
          <a:xfrm>
            <a:off x="1295397" y="1333849"/>
            <a:ext cx="9601200" cy="66198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4000" dirty="0">
                <a:solidFill>
                  <a:schemeClr val="tx1"/>
                </a:solidFill>
              </a:rPr>
              <a:t>프로젝트를 진행하면서 </a:t>
            </a:r>
            <a:r>
              <a:rPr lang="ko-KR" altLang="en-US" sz="4000" dirty="0" err="1">
                <a:solidFill>
                  <a:schemeClr val="tx1"/>
                </a:solidFill>
              </a:rPr>
              <a:t>느낀점</a:t>
            </a:r>
            <a:r>
              <a:rPr lang="en-US" altLang="ko-KR" sz="4000" dirty="0">
                <a:solidFill>
                  <a:schemeClr val="tx1"/>
                </a:solidFill>
              </a:rPr>
              <a:t>!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558642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000"/>
              <a:t>생각보다 기획의 깊이가 얕았던 것 같고 </a:t>
            </a:r>
            <a:r>
              <a:rPr lang="en-US" altLang="ko-KR" sz="2000"/>
              <a:t>, </a:t>
            </a:r>
            <a:r>
              <a:rPr lang="ko-KR" altLang="en-US" sz="2000"/>
              <a:t>파트 분배가 쉽지않았다</a:t>
            </a:r>
            <a:r>
              <a:rPr lang="en-US" altLang="ko-KR" sz="2000"/>
              <a:t>. </a:t>
            </a:r>
            <a:r>
              <a:rPr lang="ko-KR" altLang="en-US" sz="2000"/>
              <a:t>다음 프로젝트는 기획과 시나리오를 구상해보고 구현하도록하자</a:t>
            </a:r>
            <a:r>
              <a:rPr lang="en-US" altLang="ko-KR" sz="2000"/>
              <a:t>.</a:t>
            </a:r>
            <a:endParaRPr lang="en-US" altLang="ko-KR" sz="2000"/>
          </a:p>
          <a:p>
            <a:pPr lvl="0">
              <a:defRPr/>
            </a:pPr>
            <a:r>
              <a:rPr lang="ko-KR" altLang="en-US" sz="2000"/>
              <a:t>아직은 개념들이 미숙하지만</a:t>
            </a:r>
            <a:r>
              <a:rPr lang="en-US" altLang="ko-KR" sz="2000"/>
              <a:t>,</a:t>
            </a:r>
            <a:r>
              <a:rPr lang="ko-KR" altLang="en-US" sz="2000"/>
              <a:t> 프로젝트를 끝마치기위해 하나하나 찾아보고 </a:t>
            </a:r>
            <a:r>
              <a:rPr lang="en-US" altLang="ko-KR" sz="2000"/>
              <a:t>Mybatis</a:t>
            </a:r>
            <a:r>
              <a:rPr lang="ko-KR" altLang="en-US" sz="2000"/>
              <a:t>를 이용하여 데이터를 삽입</a:t>
            </a:r>
            <a:r>
              <a:rPr lang="en-US" altLang="ko-KR" sz="2000"/>
              <a:t>,</a:t>
            </a:r>
            <a:r>
              <a:rPr lang="ko-KR" altLang="en-US" sz="2000"/>
              <a:t>수정</a:t>
            </a:r>
            <a:r>
              <a:rPr lang="en-US" altLang="ko-KR" sz="2000"/>
              <a:t>,</a:t>
            </a:r>
            <a:r>
              <a:rPr lang="ko-KR" altLang="en-US" sz="2000"/>
              <a:t>삭제</a:t>
            </a:r>
            <a:r>
              <a:rPr lang="en-US" altLang="ko-KR" sz="2000"/>
              <a:t> </a:t>
            </a:r>
            <a:r>
              <a:rPr lang="ko-KR" altLang="en-US" sz="2000"/>
              <a:t>할수있는것은</a:t>
            </a:r>
            <a:r>
              <a:rPr lang="en-US" altLang="ko-KR" sz="2000"/>
              <a:t> </a:t>
            </a:r>
            <a:r>
              <a:rPr lang="ko-KR" altLang="en-US" sz="2000"/>
              <a:t>확실하게 알게되었습니다</a:t>
            </a:r>
            <a:r>
              <a:rPr lang="en-US" altLang="ko-KR" sz="2000"/>
              <a:t>.</a:t>
            </a:r>
            <a:endParaRPr lang="en-US" altLang="ko-KR" sz="2000"/>
          </a:p>
          <a:p>
            <a:pPr lvl="0">
              <a:defRPr/>
            </a:pPr>
            <a:r>
              <a:rPr lang="ko-KR" altLang="en-US" sz="2000"/>
              <a:t>프로젝트를  하면서 부족했던 데이터베이스의 </a:t>
            </a:r>
            <a:r>
              <a:rPr lang="en-US" altLang="ko-KR" sz="2000"/>
              <a:t>CRUD</a:t>
            </a:r>
            <a:r>
              <a:rPr lang="ko-KR" altLang="en-US" sz="2000"/>
              <a:t>와 여러</a:t>
            </a:r>
            <a:r>
              <a:rPr lang="en-US" altLang="ko-KR" sz="2000"/>
              <a:t>Plugin</a:t>
            </a:r>
            <a:r>
              <a:rPr lang="ko-KR" altLang="en-US" sz="2000"/>
              <a:t>들과의 연동 방법등을 한번 더 공부하는 계기가 된 것 같습니다</a:t>
            </a:r>
            <a:r>
              <a:rPr lang="en-US" altLang="ko-KR" sz="2000"/>
              <a:t>.  </a:t>
            </a:r>
            <a:r>
              <a:rPr lang="ko-KR" altLang="en-US" sz="2000"/>
              <a:t>또 앞으로는  설계를 처음부터 완벽하게 해서 진행을 해야겠다고 느꼈습니다</a:t>
            </a:r>
            <a:r>
              <a:rPr lang="en-US" altLang="ko-KR" sz="2000"/>
              <a:t>.</a:t>
            </a:r>
            <a:endParaRPr lang="en-US" altLang="ko-KR" sz="2000"/>
          </a:p>
          <a:p>
            <a:pPr marL="0" lvl="0" indent="0">
              <a:buNone/>
              <a:defRPr/>
            </a:pP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1560855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842A46-2212-26DA-5C03-0C00EB532347}"/>
              </a:ext>
            </a:extLst>
          </p:cNvPr>
          <p:cNvSpPr txBox="1">
            <a:spLocks/>
          </p:cNvSpPr>
          <p:nvPr/>
        </p:nvSpPr>
        <p:spPr>
          <a:xfrm>
            <a:off x="1295400" y="838898"/>
            <a:ext cx="9601200" cy="66198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4000" dirty="0">
                <a:solidFill>
                  <a:schemeClr val="tx1"/>
                </a:solidFill>
              </a:rPr>
              <a:t>Q&amp;A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F74B81-DCA1-A4C0-F93B-253618C41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23" y="1500886"/>
            <a:ext cx="6934616" cy="4623077"/>
          </a:xfrm>
          <a:prstGeom prst="rect">
            <a:avLst/>
          </a:prstGeom>
        </p:spPr>
      </p:pic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6418E9B8-6410-E6A3-409B-902EF06447DC}"/>
              </a:ext>
            </a:extLst>
          </p:cNvPr>
          <p:cNvSpPr/>
          <p:nvPr/>
        </p:nvSpPr>
        <p:spPr>
          <a:xfrm>
            <a:off x="8556771" y="1736150"/>
            <a:ext cx="2738306" cy="1384183"/>
          </a:xfrm>
          <a:prstGeom prst="wedgeRectCallout">
            <a:avLst>
              <a:gd name="adj1" fmla="val -88649"/>
              <a:gd name="adj2" fmla="val 104924"/>
            </a:avLst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궁금한거</a:t>
            </a:r>
            <a:r>
              <a:rPr lang="ko-KR" altLang="en-US" dirty="0"/>
              <a:t> 없지</a:t>
            </a:r>
            <a:r>
              <a:rPr lang="en-US" altLang="ko-KR" dirty="0"/>
              <a:t>!?</a:t>
            </a:r>
          </a:p>
          <a:p>
            <a:pPr algn="ctr"/>
            <a:r>
              <a:rPr lang="en-US" altLang="ko-KR" dirty="0" err="1"/>
              <a:t>Display:none</a:t>
            </a:r>
            <a:r>
              <a:rPr lang="en-US" altLang="ko-KR" dirty="0"/>
              <a:t>(</a:t>
            </a:r>
            <a:r>
              <a:rPr lang="ko-KR" altLang="en-US" dirty="0" err="1"/>
              <a:t>없다고말해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766459"/>
      </p:ext>
    </p:extLst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906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115A774-B9A9-541A-1EFF-5DF928BA2F6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911" y="2022213"/>
            <a:ext cx="3686175" cy="1076325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89F4963-4EE5-CAEA-4661-AC08B17CCD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95399" y="900345"/>
            <a:ext cx="9601200" cy="736600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Blippo Blk BT" pitchFamily="2" charset="0"/>
              </a:rPr>
              <a:t>개발환경</a:t>
            </a:r>
            <a:r>
              <a:rPr lang="ko-KR" altLang="en-US" dirty="0">
                <a:solidFill>
                  <a:schemeClr val="tx1"/>
                </a:solidFill>
                <a:latin typeface="Blippo Blk BT" pitchFamily="2" charset="0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Blippo Blk BT" pitchFamily="2" charset="0"/>
              </a:rPr>
              <a:t>IDE </a:t>
            </a:r>
            <a:r>
              <a:rPr lang="ko-KR" altLang="en-US" dirty="0">
                <a:solidFill>
                  <a:schemeClr val="tx1"/>
                </a:solidFill>
                <a:latin typeface="Blippo Blk BT" pitchFamily="2" charset="0"/>
              </a:rPr>
              <a:t>및 </a:t>
            </a:r>
            <a:r>
              <a:rPr lang="en-US" altLang="ko-KR" dirty="0" err="1">
                <a:solidFill>
                  <a:schemeClr val="tx1"/>
                </a:solidFill>
                <a:latin typeface="Blippo Blk BT" pitchFamily="2" charset="0"/>
              </a:rPr>
              <a:t>PlugiN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8D756EF-5C32-1133-1DFC-6AF1FC097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45" y="4434995"/>
            <a:ext cx="1992001" cy="17691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B45ED04-736C-9B10-A384-CE3DCF33A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398" y="4434994"/>
            <a:ext cx="1981493" cy="17691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681F1F0-48AE-85C5-F720-C928F790F2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292" y="4466458"/>
            <a:ext cx="2316968" cy="173772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17A9BE9-4A94-3CB3-7E7C-6C667ACD37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815" y="4560132"/>
            <a:ext cx="2865105" cy="1644052"/>
          </a:xfrm>
          <a:prstGeom prst="rect">
            <a:avLst/>
          </a:prstGeom>
        </p:spPr>
      </p:pic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EB102A55-4941-71FE-5A4A-6347946B6FEA}"/>
              </a:ext>
            </a:extLst>
          </p:cNvPr>
          <p:cNvCxnSpPr>
            <a:cxnSpLocks/>
            <a:stCxn id="5" idx="2"/>
            <a:endCxn id="13" idx="0"/>
          </p:cNvCxnSpPr>
          <p:nvPr/>
        </p:nvCxnSpPr>
        <p:spPr>
          <a:xfrm rot="16200000" flipH="1">
            <a:off x="5714886" y="3479650"/>
            <a:ext cx="1461594" cy="699369"/>
          </a:xfrm>
          <a:prstGeom prst="bentConnector3">
            <a:avLst>
              <a:gd name="adj1" fmla="val 4598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090494C0-0DFE-8DD2-1E55-1BD47F507B05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rot="5400000">
            <a:off x="4342844" y="2681839"/>
            <a:ext cx="1336456" cy="216985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69409F8C-9825-3DC7-F23A-7A89020D2B4C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 rot="16200000" flipH="1">
            <a:off x="7399427" y="1795109"/>
            <a:ext cx="1367920" cy="3974777"/>
          </a:xfrm>
          <a:prstGeom prst="bentConnector3">
            <a:avLst>
              <a:gd name="adj1" fmla="val 4877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9CA93D24-703B-1AB4-D8AF-563D7B13CCA1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3189845" y="1528840"/>
            <a:ext cx="1336457" cy="447585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564081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295400" y="803494"/>
            <a:ext cx="9601200" cy="828675"/>
          </a:xfrm>
        </p:spPr>
        <p:txBody>
          <a:bodyPr>
            <a:normAutofit/>
          </a:bodyPr>
          <a:lstStyle/>
          <a:p>
            <a:pPr lvl="0" algn="ctr">
              <a:defRPr/>
            </a:pPr>
            <a:r>
              <a:rPr lang="ko-KR" altLang="en-US" sz="4000">
                <a:solidFill>
                  <a:schemeClr val="tx1"/>
                </a:solidFill>
              </a:rPr>
              <a:t>메인 화면</a:t>
            </a:r>
            <a:endParaRPr lang="ko-KR" altLang="en-US" sz="4000">
              <a:solidFill>
                <a:schemeClr val="tx1"/>
              </a:solidFill>
            </a:endParaRPr>
          </a:p>
        </p:txBody>
      </p:sp>
      <p:pic>
        <p:nvPicPr>
          <p:cNvPr id="10" name="그림 6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063515" y="1815287"/>
            <a:ext cx="8064967" cy="3883290"/>
          </a:xfrm>
          <a:prstGeom prst="rect">
            <a:avLst/>
          </a:prstGeom>
          <a:solidFill>
            <a:srgbClr val="ececec">
              <a:alpha val="100000"/>
            </a:srgbClr>
          </a:solidFill>
          <a:ln w="88900" cap="sq">
            <a:solidFill>
              <a:srgbClr val="ffffff">
                <a:alpha val="100000"/>
              </a:srgbClr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33721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4173BB1-5B34-7913-96D5-4B84B147DE9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370" y="2289015"/>
            <a:ext cx="5648325" cy="331787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AB9018C-858D-16EC-1987-421DDA3EFDC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6732" y="727810"/>
            <a:ext cx="10515600" cy="617537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</a:rPr>
              <a:t>회원가입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F630E8-2BC3-7107-B8E6-6FA191926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16" y="1383675"/>
            <a:ext cx="8064967" cy="47465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55393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tretch>
            <a:fillRect/>
          </a:stretch>
        </p:blipFill>
        <p:spPr>
          <a:xfrm>
            <a:off x="1551964" y="1703169"/>
            <a:ext cx="4078288" cy="43513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295400" y="803494"/>
            <a:ext cx="9601200" cy="828675"/>
          </a:xfrm>
        </p:spPr>
        <p:txBody>
          <a:bodyPr>
            <a:normAutofit/>
          </a:bodyPr>
          <a:lstStyle/>
          <a:p>
            <a:pPr lvl="0" algn="ctr">
              <a:defRPr/>
            </a:pPr>
            <a:r>
              <a:rPr lang="ko-KR" altLang="en-US" sz="4000">
                <a:solidFill>
                  <a:schemeClr val="tx1"/>
                </a:solidFill>
              </a:rPr>
              <a:t>로그인 화면</a:t>
            </a:r>
            <a:endParaRPr lang="ko-KR" altLang="en-US" sz="4000">
              <a:solidFill>
                <a:schemeClr val="tx1"/>
              </a:solidFill>
            </a:endParaRPr>
          </a:p>
        </p:txBody>
      </p:sp>
      <p:sp>
        <p:nvSpPr>
          <p:cNvPr id="6" name="말풍선: 사각형 5"/>
          <p:cNvSpPr/>
          <p:nvPr/>
        </p:nvSpPr>
        <p:spPr>
          <a:xfrm>
            <a:off x="6249798" y="1975914"/>
            <a:ext cx="3808601" cy="1186736"/>
          </a:xfrm>
          <a:prstGeom prst="wedgeRectCallout">
            <a:avLst>
              <a:gd name="adj1" fmla="val -72595"/>
              <a:gd name="adj2" fmla="val 83560"/>
            </a:avLst>
          </a:prstGeom>
          <a:solidFill>
            <a:schemeClr val="bg1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chemeClr val="tx1"/>
                </a:solidFill>
              </a:rPr>
              <a:t>로그인 템플릿을 사용하여 배경은 데코레이션색상으로 심플하면서도 임펙트있게 구현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9" name="말풍선: 사각형 8"/>
          <p:cNvSpPr/>
          <p:nvPr/>
        </p:nvSpPr>
        <p:spPr>
          <a:xfrm>
            <a:off x="6561750" y="4276143"/>
            <a:ext cx="3808601" cy="1484852"/>
          </a:xfrm>
          <a:prstGeom prst="wedgeRectCallout">
            <a:avLst>
              <a:gd name="adj1" fmla="val -99688"/>
              <a:gd name="adj2" fmla="val -25636"/>
            </a:avLst>
          </a:prstGeom>
          <a:solidFill>
            <a:schemeClr val="bg1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chemeClr val="tx1"/>
                </a:solidFill>
              </a:rPr>
              <a:t>회원과 트레이너를 </a:t>
            </a:r>
            <a:r>
              <a:rPr lang="en-US" altLang="ko-KR">
                <a:solidFill>
                  <a:schemeClr val="tx1"/>
                </a:solidFill>
              </a:rPr>
              <a:t>lev</a:t>
            </a:r>
            <a:r>
              <a:rPr lang="ko-KR" altLang="en-US">
                <a:solidFill>
                  <a:schemeClr val="tx1"/>
                </a:solidFill>
              </a:rPr>
              <a:t>필드를 두고 구분하여 로그인되게끔 구현</a:t>
            </a:r>
            <a:r>
              <a:rPr lang="en-US" altLang="ko-KR">
                <a:solidFill>
                  <a:schemeClr val="tx1"/>
                </a:solidFill>
              </a:rPr>
              <a:t>,</a:t>
            </a:r>
            <a:r>
              <a:rPr lang="ko-KR" altLang="en-US">
                <a:solidFill>
                  <a:schemeClr val="tx1"/>
                </a:solidFill>
              </a:rPr>
              <a:t> 트레이너 회원가입의 경우는 테이블에 직접 추가한다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en-US" altLang="ko-K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40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957946E-A8F4-6CD3-CC28-345628D718B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36" y="1261233"/>
            <a:ext cx="10728328" cy="48926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C84D518-8D9E-F3D5-96EE-4B2F0523C81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95400" y="599245"/>
            <a:ext cx="9601200" cy="661988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</a:rPr>
              <a:t>회원 계정 기능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81AD18-556F-943B-7382-666B7F2C026C}"/>
              </a:ext>
            </a:extLst>
          </p:cNvPr>
          <p:cNvSpPr/>
          <p:nvPr/>
        </p:nvSpPr>
        <p:spPr>
          <a:xfrm>
            <a:off x="10318459" y="1325462"/>
            <a:ext cx="1082180" cy="597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0B975FBF-47BE-33C1-4FDE-795BBD28E70A}"/>
              </a:ext>
            </a:extLst>
          </p:cNvPr>
          <p:cNvSpPr/>
          <p:nvPr/>
        </p:nvSpPr>
        <p:spPr>
          <a:xfrm>
            <a:off x="7709483" y="2416029"/>
            <a:ext cx="2499919" cy="1182848"/>
          </a:xfrm>
          <a:prstGeom prst="wedgeRectCallout">
            <a:avLst>
              <a:gd name="adj1" fmla="val 55293"/>
              <a:gd name="adj2" fmla="val -9388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회원의 잔여</a:t>
            </a:r>
            <a:r>
              <a:rPr lang="en-US" altLang="ko-KR" dirty="0">
                <a:solidFill>
                  <a:schemeClr val="tx1"/>
                </a:solidFill>
              </a:rPr>
              <a:t>PT</a:t>
            </a:r>
            <a:r>
              <a:rPr lang="ko-KR" altLang="en-US" dirty="0">
                <a:solidFill>
                  <a:schemeClr val="tx1"/>
                </a:solidFill>
              </a:rPr>
              <a:t>권 개수와 만기일을 </a:t>
            </a:r>
            <a:r>
              <a:rPr lang="ko-KR" altLang="en-US" dirty="0" err="1">
                <a:solidFill>
                  <a:schemeClr val="tx1"/>
                </a:solidFill>
              </a:rPr>
              <a:t>알수있다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440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DF7373-76B2-F3B4-E2F6-4359F6717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18" y="1744910"/>
            <a:ext cx="10262619" cy="434969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88119F1B-3908-D435-384E-6815D7FD8AB8}"/>
              </a:ext>
            </a:extLst>
          </p:cNvPr>
          <p:cNvSpPr txBox="1">
            <a:spLocks/>
          </p:cNvSpPr>
          <p:nvPr/>
        </p:nvSpPr>
        <p:spPr>
          <a:xfrm>
            <a:off x="1295400" y="763398"/>
            <a:ext cx="9601200" cy="66198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4000" dirty="0">
                <a:solidFill>
                  <a:schemeClr val="tx1"/>
                </a:solidFill>
              </a:rPr>
              <a:t>담당 트레이너 정보 보기</a:t>
            </a:r>
          </a:p>
        </p:txBody>
      </p:sp>
    </p:spTree>
    <p:extLst>
      <p:ext uri="{BB962C8B-B14F-4D97-AF65-F5344CB8AC3E}">
        <p14:creationId xmlns:p14="http://schemas.microsoft.com/office/powerpoint/2010/main" val="122861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F9E1532-C4D7-66E8-E597-F65510C57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25" y="1468073"/>
            <a:ext cx="10454750" cy="460555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97174A4D-F098-BD63-3560-E83566D858AB}"/>
              </a:ext>
            </a:extLst>
          </p:cNvPr>
          <p:cNvSpPr txBox="1">
            <a:spLocks/>
          </p:cNvSpPr>
          <p:nvPr/>
        </p:nvSpPr>
        <p:spPr>
          <a:xfrm>
            <a:off x="1295400" y="674746"/>
            <a:ext cx="9601200" cy="66198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4000" dirty="0">
                <a:solidFill>
                  <a:schemeClr val="tx1"/>
                </a:solidFill>
              </a:rPr>
              <a:t>PT </a:t>
            </a:r>
            <a:r>
              <a:rPr lang="ko-KR" altLang="en-US" sz="4000" dirty="0">
                <a:solidFill>
                  <a:schemeClr val="tx1"/>
                </a:solidFill>
              </a:rPr>
              <a:t>예약하기</a:t>
            </a:r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C0282000-4C59-2109-E014-1764494C44F4}"/>
              </a:ext>
            </a:extLst>
          </p:cNvPr>
          <p:cNvSpPr/>
          <p:nvPr/>
        </p:nvSpPr>
        <p:spPr>
          <a:xfrm>
            <a:off x="2491531" y="3254928"/>
            <a:ext cx="1686187" cy="889233"/>
          </a:xfrm>
          <a:prstGeom prst="wedgeRectCallout">
            <a:avLst>
              <a:gd name="adj1" fmla="val 64739"/>
              <a:gd name="adj2" fmla="val 13325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PT</a:t>
            </a:r>
            <a:r>
              <a:rPr lang="ko-KR" altLang="en-US" dirty="0">
                <a:solidFill>
                  <a:schemeClr val="tx1"/>
                </a:solidFill>
              </a:rPr>
              <a:t>일정 예약하고 </a:t>
            </a:r>
            <a:r>
              <a:rPr lang="ko-KR" altLang="en-US" dirty="0" err="1">
                <a:solidFill>
                  <a:schemeClr val="tx1"/>
                </a:solidFill>
              </a:rPr>
              <a:t>싶은날</a:t>
            </a:r>
            <a:r>
              <a:rPr lang="ko-KR" altLang="en-US" dirty="0">
                <a:solidFill>
                  <a:schemeClr val="tx1"/>
                </a:solidFill>
              </a:rPr>
              <a:t> 클릭</a:t>
            </a:r>
            <a:r>
              <a:rPr lang="en-US" altLang="ko-KR" dirty="0">
                <a:solidFill>
                  <a:schemeClr val="tx1"/>
                </a:solidFill>
              </a:rPr>
              <a:t>!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368F45C-2247-635C-2783-258FC18CE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641" y="1949821"/>
            <a:ext cx="4610743" cy="2610214"/>
          </a:xfrm>
          <a:prstGeom prst="rect">
            <a:avLst/>
          </a:prstGeom>
        </p:spPr>
      </p:pic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5AD6E52E-E080-74D9-674C-5716DF5A253F}"/>
              </a:ext>
            </a:extLst>
          </p:cNvPr>
          <p:cNvSpPr/>
          <p:nvPr/>
        </p:nvSpPr>
        <p:spPr>
          <a:xfrm>
            <a:off x="4605556" y="4286775"/>
            <a:ext cx="3347207" cy="1305106"/>
          </a:xfrm>
          <a:prstGeom prst="wedgeRectCallout">
            <a:avLst>
              <a:gd name="adj1" fmla="val 59125"/>
              <a:gd name="adj2" fmla="val -8757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담당 트레이너가 등록한 </a:t>
            </a:r>
            <a:r>
              <a:rPr lang="en-US" altLang="ko-KR" dirty="0">
                <a:solidFill>
                  <a:schemeClr val="tx1"/>
                </a:solidFill>
              </a:rPr>
              <a:t>PT</a:t>
            </a:r>
            <a:r>
              <a:rPr lang="ko-KR" altLang="en-US" dirty="0">
                <a:solidFill>
                  <a:schemeClr val="tx1"/>
                </a:solidFill>
              </a:rPr>
              <a:t>시간만 </a:t>
            </a:r>
            <a:r>
              <a:rPr lang="ko-KR" altLang="en-US" dirty="0" err="1">
                <a:solidFill>
                  <a:schemeClr val="tx1"/>
                </a:solidFill>
              </a:rPr>
              <a:t>예약가능하다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시간이 지난 </a:t>
            </a:r>
            <a:r>
              <a:rPr lang="en-US" altLang="ko-KR" dirty="0">
                <a:solidFill>
                  <a:schemeClr val="tx1"/>
                </a:solidFill>
              </a:rPr>
              <a:t>PT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ko-KR" altLang="en-US" dirty="0" err="1">
                <a:solidFill>
                  <a:schemeClr val="tx1"/>
                </a:solidFill>
              </a:rPr>
              <a:t>예약할수없도록</a:t>
            </a:r>
            <a:r>
              <a:rPr lang="ko-KR" altLang="en-US" dirty="0">
                <a:solidFill>
                  <a:schemeClr val="tx1"/>
                </a:solidFill>
              </a:rPr>
              <a:t> 시간초과 처리</a:t>
            </a:r>
          </a:p>
        </p:txBody>
      </p:sp>
    </p:spTree>
    <p:extLst>
      <p:ext uri="{BB962C8B-B14F-4D97-AF65-F5344CB8AC3E}">
        <p14:creationId xmlns:p14="http://schemas.microsoft.com/office/powerpoint/2010/main" val="33720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theme/_rels/theme1.xml.rels><?xml version="1.0" encoding="UTF-8" standalone="yes" ?><Relationships xmlns="http://schemas.openxmlformats.org/package/2006/relationships"><Relationship Id="rId1" Type="http://schemas.openxmlformats.org/officeDocument/2006/relationships/image" Target="../media/image1.jpeg"  /><Relationship Id="rId2" Type="http://schemas.openxmlformats.org/officeDocument/2006/relationships/image" Target="../media/image2.jpeg"  /></Relationships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자연주의">
  <a:themeElements>
    <a:clrScheme name="자연주의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자연주의">
      <a:majorFont>
        <a:latin typeface="Garamond" panose="02020404030301010803"/>
        <a:ea typeface=""/>
        <a:cs typeface=""/>
        <a:font script="Jpan" typeface="MS PGothic"/>
        <a:font script="Hang" typeface="돋움"/>
        <a:font script="Hans" typeface="方正舒体"/>
        <a:font script="Hant" typeface="Microsoft JhengHei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자연주의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 rotWithShape="1">
          <a:blip r:embed="rId2"/>
          <a:stretch>
            <a:fillRect/>
          </a:stretch>
        </a:blip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267</ep:Words>
  <ep:PresentationFormat>와이드스크린</ep:PresentationFormat>
  <ep:Paragraphs>63</ep:Paragraphs>
  <ep:Slides>22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ep:HeadingPairs>
  <ep:TitlesOfParts>
    <vt:vector size="23" baseType="lpstr">
      <vt:lpstr>자연주의</vt:lpstr>
      <vt:lpstr>Health PTReservation Service WEB</vt:lpstr>
      <vt:lpstr>CONTENT</vt:lpstr>
      <vt:lpstr>개발환경 IDE 및 PlugiN</vt:lpstr>
      <vt:lpstr>메인 화면</vt:lpstr>
      <vt:lpstr>회원가입</vt:lpstr>
      <vt:lpstr>로그인 화면</vt:lpstr>
      <vt:lpstr>회원 계정 기능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2022-06-28T06:55:25.000</dcterms:created>
  <dc:creator>C8015</dc:creator>
  <cp:lastModifiedBy>oss71</cp:lastModifiedBy>
  <dcterms:modified xsi:type="dcterms:W3CDTF">2022-06-29T13:17:20.544</dcterms:modified>
  <cp:revision>80</cp:revision>
  <dc:title>헬스 PT예약 서비스 WEB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